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27" autoAdjust="0"/>
  </p:normalViewPr>
  <p:slideViewPr>
    <p:cSldViewPr>
      <p:cViewPr varScale="1">
        <p:scale>
          <a:sx n="71" d="100"/>
          <a:sy n="71" d="100"/>
        </p:scale>
        <p:origin x="-122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0DDD6-3BD0-478D-93BB-218FD818B3FA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FEEF-D1FC-421B-B7EF-13C730F30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9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pPr marL="228600" indent="-228600">
              <a:buAutoNum type="arabicParenR"/>
            </a:pPr>
            <a:r>
              <a:rPr lang="en-US" dirty="0" smtClean="0"/>
              <a:t>Start</a:t>
            </a:r>
            <a:r>
              <a:rPr lang="en-US" baseline="0" dirty="0" smtClean="0"/>
              <a:t> with a multiple of 6 between 80 and 90.  Divide by 4.  Subtract 18.  (3)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a multiple of 9 between 50 and 60.  Divide by 3.  Add 27.  (45)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a multiple of 11 between 110 and 130.  Add 19.  Divide by 5.  Add 15.  (43)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6FEEF-D1FC-421B-B7EF-13C730F30D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07F868-9154-4E89-B141-866816B3695C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0013529-B9BC-4E43-A1F5-BB423D3F06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1"/>
            <a:ext cx="84582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Wednesday, August 29,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57200" y="838200"/>
                <a:ext cx="8305800" cy="2895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TISK Problems:</a:t>
                </a:r>
              </a:p>
              <a:p>
                <a:pPr marL="521208" indent="-457200">
                  <a:buClr>
                    <a:schemeClr val="accent3">
                      <a:lumMod val="20000"/>
                      <a:lumOff val="80000"/>
                    </a:schemeClr>
                  </a:buClr>
                  <a:buAutoNum type="arabicPeriod"/>
                </a:pPr>
                <a:r>
                  <a:rPr lang="en-US" dirty="0" smtClean="0">
                    <a:solidFill>
                      <a:schemeClr val="bg1"/>
                    </a:solidFill>
                  </a:rPr>
                  <a:t>If a scatter plot shows a strong negative correlation  between weight (in pounds) and number of hours of TV watched per week, what recommendation might you make to someone who wanted to lose weight?</a:t>
                </a:r>
              </a:p>
              <a:p>
                <a:pPr marL="521208" indent="-457200">
                  <a:buClr>
                    <a:schemeClr val="accent3">
                      <a:lumMod val="20000"/>
                      <a:lumOff val="80000"/>
                    </a:schemeClr>
                  </a:buClr>
                  <a:buAutoNum type="arabicPeriod"/>
                </a:pPr>
                <a:r>
                  <a:rPr lang="en-US" dirty="0" smtClean="0">
                    <a:solidFill>
                      <a:schemeClr val="bg1"/>
                    </a:solidFill>
                  </a:rPr>
                  <a:t>Find the constant difference of the sequence: 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:r>
                  <a:rPr lang="en-US" dirty="0" smtClean="0">
                    <a:solidFill>
                      <a:schemeClr val="bg1"/>
                    </a:solidFill>
                  </a:rPr>
                  <a:t>34, 4, 2, 4, 34, 164, …</a:t>
                </a:r>
              </a:p>
              <a:p>
                <a:pPr marL="521208" indent="-457200">
                  <a:buClr>
                    <a:schemeClr val="accent3">
                      <a:lumMod val="20000"/>
                      <a:lumOff val="80000"/>
                    </a:schemeClr>
                  </a:buClr>
                  <a:buAutoNum type="arabicPeriod"/>
                </a:pPr>
                <a:r>
                  <a:rPr lang="en-US" dirty="0" smtClean="0">
                    <a:solidFill>
                      <a:schemeClr val="bg1"/>
                    </a:solidFill>
                  </a:rPr>
                  <a:t>Multiply: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57200" y="838200"/>
                <a:ext cx="8305800" cy="2895600"/>
              </a:xfrm>
              <a:blipFill rotWithShape="1">
                <a:blip r:embed="rId3"/>
                <a:stretch>
                  <a:fillRect l="-73" t="-2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3886200"/>
            <a:ext cx="541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will have 3 Mental Math questions today.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9943" y="5715000"/>
            <a:ext cx="7543800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4000" dirty="0" smtClean="0"/>
              <a:t>Homework: Worksheet 2.6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943" y="4572000"/>
            <a:ext cx="7543800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Please do not use the whiteboards until instructed to do so.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42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624078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</a:rPr>
                      <m:t>5</m:t>
                    </m:r>
                    <m:d>
                      <m:dPr>
                        <m:ctrlPr>
                          <a:rPr lang="en-US" sz="3200" b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</a:rPr>
                          <m:t>t</m:t>
                        </m:r>
                        <m:r>
                          <a:rPr lang="en-US" sz="3200" b="0" i="0" smtClean="0">
                            <a:latin typeface="Cambria Math"/>
                          </a:rPr>
                          <m:t>−7</m:t>
                        </m:r>
                      </m:e>
                    </m:d>
                  </m:oMath>
                </a14:m>
                <a:endParaRPr lang="en-US" sz="3200" b="0" dirty="0" smtClean="0"/>
              </a:p>
              <a:p>
                <a:pPr marL="624078" indent="-514350">
                  <a:buAutoNum type="arabicParenR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12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−18</m:t>
                    </m:r>
                  </m:oMath>
                </a14:m>
                <a:endParaRPr lang="en-US" sz="3200" b="0" i="1" dirty="0" smtClean="0">
                  <a:latin typeface="Cambria Math"/>
                </a:endParaRPr>
              </a:p>
              <a:p>
                <a:pPr marL="624078" indent="-514350">
                  <a:buAutoNum type="arabicParenR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−24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+96</m:t>
                    </m:r>
                  </m:oMath>
                </a14:m>
                <a:endParaRPr lang="en-US" sz="3200" dirty="0" smtClean="0"/>
              </a:p>
              <a:p>
                <a:pPr marL="624078" indent="-514350">
                  <a:buAutoNum type="arabicParenR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𝑟</m:t>
                    </m:r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𝑘</m:t>
                    </m:r>
                    <m:r>
                      <a:rPr lang="en-US" sz="3200" i="1">
                        <a:latin typeface="Cambria Math"/>
                      </a:rPr>
                      <m:t>)</m:t>
                    </m:r>
                  </m:oMath>
                </a14:m>
                <a:endParaRPr lang="en-US" sz="3200" dirty="0" smtClean="0"/>
              </a:p>
              <a:p>
                <a:pPr marL="624078" indent="-514350">
                  <a:buAutoNum type="arabicParenR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𝑎𝑏</m:t>
                    </m:r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𝑎𝑤</m:t>
                    </m:r>
                  </m:oMath>
                </a14:m>
                <a:endParaRPr lang="en-US" sz="3200" dirty="0" smtClean="0"/>
              </a:p>
              <a:p>
                <a:pPr marL="624078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</a:rPr>
                      <m:t>1</m:t>
                    </m:r>
                    <m:r>
                      <a:rPr lang="en-US" sz="3200" b="0" i="1" smtClean="0">
                        <a:latin typeface="Cambria Math"/>
                      </a:rPr>
                      <m:t>0</m:t>
                    </m:r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−21</m:t>
                    </m:r>
                  </m:oMath>
                </a14:m>
                <a:endParaRPr lang="en-US" sz="3200" dirty="0" smtClean="0"/>
              </a:p>
              <a:p>
                <a:pPr marL="624078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</a:rPr>
                      <m:t> 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−2</m:t>
                    </m:r>
                    <m:r>
                      <a:rPr lang="en-US" sz="3200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sz="3200" dirty="0" smtClean="0"/>
              </a:p>
              <a:p>
                <a:pPr marL="624078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4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+4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566928" indent="-457200">
                  <a:buFont typeface="+mj-lt"/>
                  <a:buAutoNum type="arabicParenR" startAt="9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4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−3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3200" dirty="0" smtClean="0"/>
              </a:p>
              <a:p>
                <a:pPr marL="566928" indent="-457200">
                  <a:buFont typeface="+mj-lt"/>
                  <a:buAutoNum type="arabicParenR" startAt="9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7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+6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</a:rPr>
                      <m:t>+4</m:t>
                    </m:r>
                    <m:r>
                      <a:rPr lang="en-US" sz="3200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sz="3200" dirty="0" smtClean="0"/>
              </a:p>
              <a:p>
                <a:pPr marL="566928" indent="-457200">
                  <a:buFont typeface="+mj-lt"/>
                  <a:buAutoNum type="arabicParenR" startAt="9"/>
                </a:pPr>
                <a:r>
                  <a:rPr lang="en-US" sz="32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𝑚</m:t>
                    </m:r>
                    <m:r>
                      <a:rPr lang="en-US" sz="3200" b="0" i="1" smtClean="0">
                        <a:latin typeface="Cambria Math"/>
                      </a:rPr>
                      <m:t>+8</m:t>
                    </m:r>
                    <m:r>
                      <a:rPr lang="en-US" sz="3200" b="0" i="1" smtClean="0">
                        <a:latin typeface="Cambria Math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</a:rPr>
                      <m:t>+4</m:t>
                    </m:r>
                    <m:r>
                      <a:rPr lang="en-US" sz="3200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sz="3200" dirty="0" smtClean="0"/>
              </a:p>
              <a:p>
                <a:pPr marL="566928" indent="-457200">
                  <a:buFont typeface="+mj-lt"/>
                  <a:buAutoNum type="arabicParenR" startAt="9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6</m:t>
                    </m:r>
                    <m:r>
                      <a:rPr lang="en-US" sz="3200" b="0" i="1" smtClean="0"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</a:rPr>
                      <m:t>−2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sz="3200" dirty="0" smtClean="0"/>
              </a:p>
              <a:p>
                <a:pPr marL="566928" indent="-457200">
                  <a:buFont typeface="+mj-lt"/>
                  <a:buAutoNum type="arabicParenR" startAt="9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−9</m:t>
                    </m:r>
                    <m:r>
                      <a:rPr lang="en-US" sz="3200" b="0" i="1" smtClean="0">
                        <a:latin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</a:rPr>
                      <m:t>+3−6</m:t>
                    </m:r>
                    <m:r>
                      <a:rPr lang="en-US" sz="3200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sz="3200" dirty="0" smtClean="0"/>
              </a:p>
              <a:p>
                <a:pPr marL="566928" indent="-457200">
                  <a:buFont typeface="+mj-lt"/>
                  <a:buAutoNum type="arabicParenR" startAt="9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𝑐</m:t>
                    </m:r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𝑑</m:t>
                    </m:r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3200" dirty="0" smtClean="0"/>
              </a:p>
              <a:p>
                <a:pPr marL="566928" indent="-457200">
                  <a:buFont typeface="+mj-lt"/>
                  <a:buAutoNum type="arabicParenR" startAt="9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−5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−3</m:t>
                    </m:r>
                    <m:r>
                      <a:rPr lang="en-US" sz="3200" b="0" i="1" smtClean="0">
                        <a:latin typeface="Cambria Math"/>
                      </a:rPr>
                      <m:t>𝑐</m:t>
                    </m:r>
                    <m:r>
                      <a:rPr lang="en-US" sz="3200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906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3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and Subtracting Expressions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In order to add and subtract expressions, you add and subtract their </a:t>
                </a:r>
                <a:r>
                  <a:rPr lang="en-US" i="1" dirty="0" smtClean="0"/>
                  <a:t>like terms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What makes two terms </a:t>
                </a:r>
                <a:r>
                  <a:rPr lang="en-US" i="1" dirty="0" smtClean="0"/>
                  <a:t>like</a:t>
                </a:r>
                <a:r>
                  <a:rPr lang="en-US" dirty="0" smtClean="0"/>
                  <a:t> terms?</a:t>
                </a:r>
              </a:p>
              <a:p>
                <a:pPr lvl="1"/>
                <a:r>
                  <a:rPr lang="en-US" dirty="0" smtClean="0"/>
                  <a:t>They have the same variable parts </a:t>
                </a:r>
                <a:br>
                  <a:rPr lang="en-US" dirty="0" smtClean="0"/>
                </a:br>
                <a:r>
                  <a:rPr lang="en-US" dirty="0" smtClean="0"/>
                  <a:t>(with the same exponents)</a:t>
                </a:r>
              </a:p>
              <a:p>
                <a:pPr lvl="1"/>
                <a:r>
                  <a:rPr lang="en-US" dirty="0" smtClean="0"/>
                  <a:t>For example:</a:t>
                </a:r>
              </a:p>
              <a:p>
                <a:pPr lvl="2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are like terms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are NOT like terms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are like terms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are NOT like terms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 b="-2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620000" y="4800600"/>
            <a:ext cx="4572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324600" y="4800600"/>
            <a:ext cx="4572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010400" y="4800600"/>
            <a:ext cx="4572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029200" y="4800600"/>
            <a:ext cx="4572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Expressions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have like terms in an expression, you can simplify the expression by “combining like terms”.</a:t>
            </a:r>
          </a:p>
          <a:p>
            <a:r>
              <a:rPr lang="en-US" dirty="0"/>
              <a:t>To do so, you add the number parts of the like terms.  </a:t>
            </a:r>
          </a:p>
          <a:p>
            <a:r>
              <a:rPr lang="en-US" dirty="0"/>
              <a:t>Simplify the expression: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029200" y="4810125"/>
          <a:ext cx="30210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371600" imgH="203040" progId="Equation.DSMT4">
                  <p:embed/>
                </p:oleObj>
              </mc:Choice>
              <mc:Fallback>
                <p:oleObj name="Equation" r:id="rId3" imgW="1371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10125"/>
                        <a:ext cx="302101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324600" y="49530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6324600" y="48768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7620000" y="49530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620000" y="48768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95400" y="5069966"/>
                <a:ext cx="18742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</a:rPr>
                        <m:t>7+11=18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069966"/>
                <a:ext cx="187423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219200" y="5531631"/>
                <a:ext cx="23926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</a:rPr>
                        <m:t>7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</a:rPr>
                        <m:t>+11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</a:rPr>
                        <m:t>=18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31631"/>
                <a:ext cx="239264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405014" y="5410200"/>
                <a:ext cx="26484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−5+(−9)=−14</m:t>
                      </m:r>
                    </m:oMath>
                  </m:oMathPara>
                </a14:m>
                <a:endPara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014" y="5410200"/>
                <a:ext cx="2648482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593369" y="5993296"/>
                <a:ext cx="21897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</a:rPr>
                        <m:t>18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+8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−14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369" y="5993296"/>
                <a:ext cx="2189702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41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/>
      <p:bldP spid="10252" grpId="0" animBg="1"/>
      <p:bldP spid="10247" grpId="0" animBg="1"/>
      <p:bldP spid="10246" grpId="0" animBg="1"/>
      <p:bldP spid="10243" grpId="0" build="p"/>
      <p:bldP spid="10248" grpId="0" animBg="1"/>
      <p:bldP spid="10249" grpId="0" animBg="1"/>
      <p:bldP spid="10250" grpId="0" animBg="1"/>
      <p:bldP spid="10251" grpId="0" animBg="1"/>
      <p:bldP spid="2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Practice adding &amp; subtracting expressions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6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  <m:r>
                      <a:rPr lang="en-US" sz="2800" b="0" i="1" smtClean="0">
                        <a:latin typeface="Cambria Math"/>
                      </a:rPr>
                      <m:t>−2</m:t>
                    </m:r>
                    <m:r>
                      <a:rPr lang="en-US" sz="2800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sz="2800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𝑚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r>
                      <a:rPr lang="en-US" sz="2800" b="0" i="1" smtClean="0">
                        <a:latin typeface="Cambria Math"/>
                      </a:rPr>
                      <m:t>+(8</m:t>
                    </m:r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r>
                      <a:rPr lang="en-US" sz="2800" b="0" i="1" smtClean="0">
                        <a:latin typeface="Cambria Math"/>
                      </a:rPr>
                      <m:t>−1)</m:t>
                    </m:r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12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r>
                      <a:rPr lang="en-US" sz="24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6</m:t>
                    </m:r>
                    <m:r>
                      <a:rPr lang="en-US" sz="2800" b="0" i="1" smtClean="0">
                        <a:latin typeface="Cambria Math"/>
                      </a:rPr>
                      <m:t>𝑎𝑏</m:t>
                    </m:r>
                    <m:r>
                      <a:rPr lang="en-US" sz="2800" b="0" i="1" smtClean="0">
                        <a:latin typeface="Cambria Math"/>
                      </a:rPr>
                      <m:t>+2+12</m:t>
                    </m:r>
                    <m:r>
                      <a:rPr lang="en-US" sz="2800" b="0" i="1" smtClean="0">
                        <a:latin typeface="Cambria Math"/>
                      </a:rPr>
                      <m:t>𝑎𝑏</m:t>
                    </m:r>
                    <m:r>
                      <a:rPr lang="en-US" sz="2800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18</m:t>
                    </m:r>
                    <m:r>
                      <a:rPr lang="en-US" sz="2400" b="0" i="1" smtClean="0">
                        <a:latin typeface="Cambria Math"/>
                      </a:rPr>
                      <m:t>𝑎𝑏</m:t>
                    </m:r>
                    <m:r>
                      <a:rPr lang="en-US" sz="2400" b="0" i="1" smtClean="0">
                        <a:latin typeface="Cambria Math"/>
                      </a:rPr>
                      <m:t>−6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8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−(4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−6)</m:t>
                    </m:r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+6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7</m:t>
                    </m:r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</a:rPr>
                      <m:t>+9−(6</m:t>
                    </m:r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</a:rPr>
                      <m:t>+12)</m:t>
                    </m:r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US" sz="2400" dirty="0" smtClean="0"/>
                  <a:t> 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b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18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−9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+7</m:t>
                    </m:r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+25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8</m:t>
                    </m:r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r>
                      <a:rPr lang="en-US" sz="2800" b="0" i="1" smtClean="0">
                        <a:latin typeface="Cambria Math"/>
                      </a:rPr>
                      <m:t>−9</m:t>
                    </m:r>
                    <m:r>
                      <a:rPr lang="en-US" sz="2800" b="0" i="1" smtClean="0">
                        <a:latin typeface="Cambria Math"/>
                      </a:rPr>
                      <m:t>𝑧</m:t>
                    </m:r>
                    <m:r>
                      <a:rPr lang="en-US" sz="2800" b="0" i="1" smtClean="0">
                        <a:latin typeface="Cambria Math"/>
                      </a:rPr>
                      <m:t>+(4</m:t>
                    </m:r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r>
                      <a:rPr lang="en-US" sz="2800" b="0" i="1" smtClean="0">
                        <a:latin typeface="Cambria Math"/>
                      </a:rPr>
                      <m:t>−10)</m:t>
                    </m:r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12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r>
                      <a:rPr lang="en-US" sz="2400" b="0" i="1" smtClean="0">
                        <a:latin typeface="Cambria Math"/>
                      </a:rPr>
                      <m:t>−9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  <m:r>
                      <a:rPr lang="en-US" sz="2400" b="0" i="1" smtClean="0">
                        <a:latin typeface="Cambria Math"/>
                      </a:rPr>
                      <m:t>−10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6</m:t>
                    </m:r>
                    <m:r>
                      <a:rPr lang="en-US" sz="2800" b="0" i="1" smtClean="0">
                        <a:latin typeface="Cambria Math"/>
                      </a:rPr>
                      <m:t>𝑢</m:t>
                    </m:r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3−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+2</m:t>
                    </m:r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7</m:t>
                    </m:r>
                    <m:r>
                      <a:rPr lang="en-US" sz="2400" b="0" i="1" smtClean="0">
                        <a:latin typeface="Cambria Math"/>
                      </a:rPr>
                      <m:t>𝑢</m:t>
                    </m:r>
                    <m:r>
                      <a:rPr lang="en-US" sz="24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7</m:t>
                    </m:r>
                    <m:r>
                      <a:rPr lang="en-US" sz="2800" b="0" i="1" smtClean="0">
                        <a:latin typeface="Cambria Math"/>
                      </a:rPr>
                      <m:t>𝑣</m:t>
                    </m:r>
                    <m:r>
                      <a:rPr lang="en-US" sz="2800" b="0" i="1" smtClean="0">
                        <a:latin typeface="Cambria Math"/>
                      </a:rPr>
                      <m:t>−8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−5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+16</m:t>
                    </m:r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47</m:t>
                    </m:r>
                    <m:r>
                      <a:rPr lang="en-US" sz="2400" b="0" i="1" smtClean="0">
                        <a:latin typeface="Cambria Math"/>
                      </a:rPr>
                      <m:t>𝑣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12</m:t>
                    </m:r>
                    <m:r>
                      <a:rPr lang="en-US" sz="2800" b="0" i="1" smtClean="0">
                        <a:latin typeface="Cambria Math"/>
                      </a:rPr>
                      <m:t>𝑒</m:t>
                    </m:r>
                    <m:r>
                      <a:rPr lang="en-US" sz="2800" b="0" i="1" smtClean="0">
                        <a:latin typeface="Cambria Math"/>
                      </a:rPr>
                      <m:t>−9</m:t>
                    </m:r>
                    <m:r>
                      <a:rPr lang="en-US" sz="2800" b="0" i="1" smtClean="0">
                        <a:latin typeface="Cambria Math"/>
                      </a:rPr>
                      <m:t>𝑤</m:t>
                    </m:r>
                    <m:r>
                      <a:rPr lang="en-US" sz="2800" b="0" i="1" smtClean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𝑤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20</m:t>
                    </m:r>
                    <m:r>
                      <a:rPr lang="en-US" sz="2400" b="0" i="1" smtClean="0">
                        <a:latin typeface="Cambria Math"/>
                      </a:rPr>
                      <m:t>𝑒</m:t>
                    </m:r>
                    <m:r>
                      <a:rPr lang="en-US" sz="2400" b="0" i="1" smtClean="0">
                        <a:latin typeface="Cambria Math"/>
                      </a:rPr>
                      <m:t>−8</m:t>
                    </m:r>
                    <m:r>
                      <a:rPr lang="en-US" sz="2400" b="0" i="1" smtClean="0">
                        <a:latin typeface="Cambria Math"/>
                      </a:rPr>
                      <m:t>𝑤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738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1320</TotalTime>
  <Words>486</Words>
  <Application>Microsoft Office PowerPoint</Application>
  <PresentationFormat>On-screen Show (4:3)</PresentationFormat>
  <Paragraphs>67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Urban</vt:lpstr>
      <vt:lpstr>Equation</vt:lpstr>
      <vt:lpstr>Wednesday, August 29, 2012</vt:lpstr>
      <vt:lpstr>Homework Check</vt:lpstr>
      <vt:lpstr>Adding and Subtracting Expressions</vt:lpstr>
      <vt:lpstr>Simplifying Expressions</vt:lpstr>
      <vt:lpstr>Practice adding &amp; subtracting expressions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August 29, 2012</dc:title>
  <dc:creator>Dria</dc:creator>
  <cp:lastModifiedBy>Dria</cp:lastModifiedBy>
  <cp:revision>8</cp:revision>
  <dcterms:created xsi:type="dcterms:W3CDTF">2012-08-29T01:21:14Z</dcterms:created>
  <dcterms:modified xsi:type="dcterms:W3CDTF">2012-08-29T23:21:54Z</dcterms:modified>
</cp:coreProperties>
</file>